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89" r:id="rId2"/>
  </p:sldMasterIdLst>
  <p:notesMasterIdLst>
    <p:notesMasterId r:id="rId38"/>
  </p:notesMasterIdLst>
  <p:sldIdLst>
    <p:sldId id="287" r:id="rId3"/>
    <p:sldId id="288" r:id="rId4"/>
    <p:sldId id="259" r:id="rId5"/>
    <p:sldId id="263" r:id="rId6"/>
    <p:sldId id="28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306" r:id="rId29"/>
    <p:sldId id="305" r:id="rId30"/>
    <p:sldId id="304" r:id="rId31"/>
    <p:sldId id="302" r:id="rId32"/>
    <p:sldId id="301" r:id="rId33"/>
    <p:sldId id="307" r:id="rId34"/>
    <p:sldId id="308" r:id="rId35"/>
    <p:sldId id="309" r:id="rId36"/>
    <p:sldId id="310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801" autoAdjust="0"/>
  </p:normalViewPr>
  <p:slideViewPr>
    <p:cSldViewPr snapToGrid="0" snapToObjects="1">
      <p:cViewPr varScale="1">
        <p:scale>
          <a:sx n="86" d="100"/>
          <a:sy n="86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aseline="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38C85D-0B24-420E-80E4-29BB80B2EA12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11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anecdote about not reading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registration by mobile interaction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18F prototypes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stronger motivator than “You can use your Verify identity for…”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progressive enhancement.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we’re not excluding users from accessing services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Users can see the value that they’re going to get by going through verification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Talk about the example of completing a paper passport form - you look at the form before you attempt to complete it.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Imagine a world where your passport form was like an exam - You weren’t allowed to look at it until you had to complete it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Imagine how stressful that would be?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pretty much the basis for most of the cross promotion that amazon does.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promoting on product pages (once you’ve found the thing)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promoting after checkout (once you’ve bought the thing)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we </a:t>
            </a:r>
            <a:r>
              <a:rPr lang="en" dirty="0" err="1"/>
              <a:t>prioritise</a:t>
            </a:r>
            <a:r>
              <a:rPr lang="en" dirty="0"/>
              <a:t> - what are we </a:t>
            </a:r>
            <a:r>
              <a:rPr lang="en" dirty="0" err="1"/>
              <a:t>prioritising</a:t>
            </a:r>
            <a:r>
              <a:rPr lang="en" dirty="0"/>
              <a:t>?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Jobs is a much more valuable </a:t>
            </a:r>
            <a:r>
              <a:rPr lang="en" dirty="0" err="1"/>
              <a:t>contruct</a:t>
            </a:r>
            <a:r>
              <a:rPr lang="en" dirty="0"/>
              <a:t> that use cases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why…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The Log In screen</a:t>
            </a:r>
          </a:p>
          <a:p>
            <a:endParaRPr lang="en-GB" altLang="en-US" dirty="0"/>
          </a:p>
          <a:p>
            <a:r>
              <a:rPr lang="en-GB" altLang="en-US" dirty="0"/>
              <a:t>User friendly designed for mobiles and tablets:</a:t>
            </a:r>
          </a:p>
          <a:p>
            <a:r>
              <a:rPr lang="en-GB" altLang="en-US" dirty="0"/>
              <a:t>Could say that we will add the Verify logo to this screen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86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Registration process- currently being simplified </a:t>
            </a:r>
          </a:p>
          <a:p>
            <a:r>
              <a:rPr lang="en-GB" altLang="en-US" dirty="0"/>
              <a:t>2 step process: User completes basic details, signs up to Terms and Conditions, email link to authenticate account followed by security questions.</a:t>
            </a:r>
          </a:p>
          <a:p>
            <a:r>
              <a:rPr lang="en-GB" altLang="en-US" dirty="0"/>
              <a:t>A questionnaire can be added to check what the user understands about the rights and responsibilities of being a tenant</a:t>
            </a:r>
          </a:p>
          <a:p>
            <a:endParaRPr lang="en-GB" altLang="en-US" dirty="0"/>
          </a:p>
          <a:p>
            <a:r>
              <a:rPr lang="en-GB" altLang="en-US" dirty="0"/>
              <a:t>The registration link is personalised to your organisation so the correct branding and content is provided to the User</a:t>
            </a:r>
          </a:p>
          <a:p>
            <a:r>
              <a:rPr lang="en-GB" altLang="en-US" dirty="0"/>
              <a:t> Say that this will be replaced with a Verify LoA0 account in the first instance. Won’t need all of this info e.g. NINO, to get an LoA0 account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1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C03E09-C128-45AF-B7D6-60E229A29790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6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The personal data collected during registration can be accessed and amended from the “</a:t>
            </a:r>
            <a:r>
              <a:rPr lang="en-GB" altLang="en-US" b="1" dirty="0"/>
              <a:t>Details</a:t>
            </a:r>
            <a:r>
              <a:rPr lang="en-GB" altLang="en-US" dirty="0"/>
              <a:t>” tile</a:t>
            </a:r>
          </a:p>
          <a:p>
            <a:r>
              <a:rPr lang="en-GB" altLang="en-US" dirty="0"/>
              <a:t>Make the point that this is the sort of info that the LAs will be verifying as part of their </a:t>
            </a:r>
            <a:r>
              <a:rPr lang="en-GB" altLang="en-US" dirty="0" err="1"/>
              <a:t>onboarding</a:t>
            </a:r>
            <a:r>
              <a:rPr lang="en-GB" altLang="en-US" dirty="0"/>
              <a:t> and eligibility checking processes. This can happen after the LoA0 account has been created. </a:t>
            </a:r>
          </a:p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39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Need to be clear at what point the user gets all this – once the eligibility checks have been done?</a:t>
            </a:r>
          </a:p>
          <a:p>
            <a:r>
              <a:rPr lang="en-GB" altLang="en-US" dirty="0"/>
              <a:t>Once Logged In, the user sees their </a:t>
            </a:r>
            <a:r>
              <a:rPr lang="en-GB" altLang="en-US" b="1" dirty="0"/>
              <a:t>Dashboard</a:t>
            </a:r>
          </a:p>
          <a:p>
            <a:r>
              <a:rPr lang="en-GB" altLang="en-US" dirty="0"/>
              <a:t>Tiles are a mix of standard (Details/ Contacts/ User Guide) and those chosen by their Landlord</a:t>
            </a:r>
          </a:p>
          <a:p>
            <a:r>
              <a:rPr lang="en-GB" altLang="en-US" dirty="0"/>
              <a:t>The </a:t>
            </a:r>
            <a:r>
              <a:rPr lang="en-GB" altLang="en-US" b="1" dirty="0"/>
              <a:t>Rent Balance </a:t>
            </a:r>
            <a:r>
              <a:rPr lang="en-GB" altLang="en-US" dirty="0"/>
              <a:t>on this Dashboard is updated live – we can add a prompt and link to pay rent</a:t>
            </a:r>
          </a:p>
          <a:p>
            <a:r>
              <a:rPr lang="en-GB" altLang="en-US" dirty="0"/>
              <a:t>Users access the different tile content using the menu or tile button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2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Make the point that this is the bit we are really looking for feedback on – these screens will be crucial. </a:t>
            </a:r>
          </a:p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4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Make the point that we need a discussion around the </a:t>
            </a:r>
            <a:r>
              <a:rPr lang="en-GB" altLang="en-US" dirty="0" err="1"/>
              <a:t>IdP</a:t>
            </a:r>
            <a:r>
              <a:rPr lang="en-GB" altLang="en-US" dirty="0"/>
              <a:t> screens. What will they look like for LoA0? What dialogue will there be with the user? How and when do we communicate with the user the wider use of a Verify ID (once up to the right </a:t>
            </a:r>
            <a:r>
              <a:rPr lang="en-GB" altLang="en-US" dirty="0" err="1"/>
              <a:t>LoA</a:t>
            </a:r>
            <a:r>
              <a:rPr lang="en-GB" altLang="en-US" dirty="0"/>
              <a:t>)?</a:t>
            </a:r>
          </a:p>
          <a:p>
            <a:r>
              <a:rPr lang="en-GB" altLang="en-US" dirty="0"/>
              <a:t>Make the point that pre-registration would allow us to go straight from DLB to the LA’s partner </a:t>
            </a:r>
            <a:r>
              <a:rPr lang="en-GB" altLang="en-US" dirty="0" err="1"/>
              <a:t>IdP</a:t>
            </a:r>
            <a:r>
              <a:rPr lang="en-GB" altLang="en-US" dirty="0"/>
              <a:t>. No need to go to a hub to choose an </a:t>
            </a:r>
            <a:r>
              <a:rPr lang="en-GB" altLang="en-US" dirty="0" err="1"/>
              <a:t>IdP</a:t>
            </a:r>
            <a:r>
              <a:rPr lang="en-GB" altLang="en-US" dirty="0"/>
              <a:t>. Just showing 3 here as they are the project partners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08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Need to make the point here that we need to work on how we frame the consents relating to the </a:t>
            </a:r>
            <a:r>
              <a:rPr lang="en-GB" altLang="en-US" dirty="0" err="1"/>
              <a:t>IdP</a:t>
            </a:r>
            <a:r>
              <a:rPr lang="en-GB" altLang="en-US" dirty="0"/>
              <a:t>. The second screen might not be appropriate for the </a:t>
            </a:r>
            <a:r>
              <a:rPr lang="en-GB" altLang="en-US" dirty="0" err="1"/>
              <a:t>IdP</a:t>
            </a:r>
            <a:r>
              <a:rPr lang="en-GB" altLang="en-US" dirty="0"/>
              <a:t>, but we do need to make it clear what sort of info is going to be shared.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13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Note I’ve put the thumbs up and stop hand in the right place and reduced their size!!</a:t>
            </a:r>
          </a:p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07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Based on your </a:t>
            </a:r>
            <a:r>
              <a:rPr lang="en-GB" altLang="en-US" dirty="0" err="1"/>
              <a:t>LoA</a:t>
            </a:r>
            <a:r>
              <a:rPr lang="en-GB" altLang="en-US" dirty="0"/>
              <a:t> will determine what services you can use online.</a:t>
            </a:r>
          </a:p>
          <a:p>
            <a:r>
              <a:rPr lang="en-GB" altLang="en-US" dirty="0"/>
              <a:t>Almost good to have a menu of services with a  different </a:t>
            </a:r>
            <a:r>
              <a:rPr lang="en-GB" altLang="en-US" dirty="0" err="1"/>
              <a:t>LoA</a:t>
            </a:r>
            <a:r>
              <a:rPr lang="en-GB" altLang="en-US" dirty="0"/>
              <a:t> against them which might encourage people to increase their </a:t>
            </a:r>
            <a:r>
              <a:rPr lang="en-GB" altLang="en-US" dirty="0" err="1"/>
              <a:t>LoA</a:t>
            </a:r>
            <a:r>
              <a:rPr lang="en-GB" altLang="en-US" dirty="0"/>
              <a:t> – loss aversion – but also still have a route to access that service.  Depending on </a:t>
            </a:r>
            <a:r>
              <a:rPr lang="en-GB" altLang="en-US" dirty="0" err="1"/>
              <a:t>LoA</a:t>
            </a:r>
            <a:r>
              <a:rPr lang="en-GB" altLang="en-US" dirty="0"/>
              <a:t> they can either complete all online or access elsewhere.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73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3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If LoA1 you can do this without having to prove age or address. </a:t>
            </a:r>
          </a:p>
          <a:p>
            <a:r>
              <a:rPr lang="en-GB" altLang="en-US" dirty="0"/>
              <a:t>What would be the prompt to encourage someone to elevate their </a:t>
            </a:r>
            <a:r>
              <a:rPr lang="en-GB" altLang="en-US" dirty="0" err="1"/>
              <a:t>LoA</a:t>
            </a:r>
            <a:r>
              <a:rPr lang="en-GB" altLang="en-US" dirty="0"/>
              <a:t> and do it online rather then go off line. </a:t>
            </a:r>
          </a:p>
          <a:p>
            <a:r>
              <a:rPr lang="en-GB" altLang="en-US" dirty="0"/>
              <a:t>If they don’t have a strong enough Id to do what we want them to do what do we need to do to get them there.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01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3E09-C128-45AF-B7D6-60E229A2979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4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self assessment deadline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local authority tasks are also time constrained.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about something like applying for school places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immediate rewards are stronger -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what does checkout mean in the context of a shopping basket? The model allows easier interpretaton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observing people encounter deviations: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Sometimes skip over it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Sometimes actually translate words as they read them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Sometimes blame the system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Distrust will usually lead to a negative interpretation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how people respond to requests for financial info: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doesn’t map to the model of ID / It doesn’t map to the task model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frequently interpreted negatively - they’re going to charge me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with references to credit history - it’s not registration and it’s not the primary task, so….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may be that users succeed in one part of an interaction, but this negatively affects what comes later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have a positive impact - deliver value early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i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b\Dropbox\Etive Internal Only S_M\Marketing\logos\Etive Logos\etive_logosmall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86916"/>
            <a:ext cx="11779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/>
          <p:nvPr userDrawn="1"/>
        </p:nvGrpSpPr>
        <p:grpSpPr>
          <a:xfrm>
            <a:off x="0" y="87474"/>
            <a:ext cx="6444208" cy="465516"/>
            <a:chOff x="0" y="0"/>
            <a:chExt cx="6660232" cy="836712"/>
          </a:xfrm>
          <a:solidFill>
            <a:srgbClr val="00AEEF"/>
          </a:solidFill>
        </p:grpSpPr>
        <p:sp>
          <p:nvSpPr>
            <p:cNvPr id="6" name="Flowchart: Process 5"/>
            <p:cNvSpPr/>
            <p:nvPr/>
          </p:nvSpPr>
          <p:spPr>
            <a:xfrm>
              <a:off x="0" y="0"/>
              <a:ext cx="5724128" cy="83671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724128" y="0"/>
              <a:ext cx="936104" cy="83671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</p:grpSp>
      <p:sp>
        <p:nvSpPr>
          <p:cNvPr id="8" name="Flowchart: Process 7"/>
          <p:cNvSpPr/>
          <p:nvPr userDrawn="1"/>
        </p:nvSpPr>
        <p:spPr>
          <a:xfrm>
            <a:off x="0" y="4786313"/>
            <a:ext cx="9144000" cy="248841"/>
          </a:xfrm>
          <a:prstGeom prst="flowChartProcess">
            <a:avLst/>
          </a:prstGeom>
          <a:solidFill>
            <a:srgbClr val="8B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6" y="4731544"/>
            <a:ext cx="1152525" cy="273844"/>
          </a:xfrm>
        </p:spPr>
        <p:txBody>
          <a:bodyPr/>
          <a:lstStyle>
            <a:lvl1pPr>
              <a:defRPr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www.etive.org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Connecting people to homes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08711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26D9-FEB5-4BFE-9789-84A4E2AB77DC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97AA9-B3C4-4088-B12A-A79E012D70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2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8992-E604-45D0-9EA8-B4740D8BC889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305B-80EF-40DA-966F-6018B2B420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85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2908-562B-4A21-82B7-F7C11DC1B883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622D5-7774-4F94-8A90-64F566218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2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 preserve="1">
  <p:cSld name="1_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2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" preserve="1">
  <p:cSld name="Head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17138" tIns="17138" rIns="17138" bIns="17138" anchor="ctr" anchorCtr="0">
            <a:noAutofit/>
          </a:bodyPr>
          <a:lstStyle/>
          <a:p>
            <a:pPr marL="19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5" b="0" i="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22554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 preserve="1">
  <p:cSld name="Text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17138" tIns="17138" rIns="17138" bIns="17138" anchor="ctr" anchorCtr="0">
            <a:noAutofit/>
          </a:bodyPr>
          <a:lstStyle/>
          <a:p>
            <a:pPr marL="19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5" b="0" i="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425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450"/>
          </a:p>
        </p:txBody>
      </p:sp>
    </p:spTree>
    <p:extLst>
      <p:ext uri="{BB962C8B-B14F-4D97-AF65-F5344CB8AC3E}">
        <p14:creationId xmlns:p14="http://schemas.microsoft.com/office/powerpoint/2010/main" val="111657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3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0" y="87474"/>
            <a:ext cx="6444208" cy="465516"/>
            <a:chOff x="0" y="0"/>
            <a:chExt cx="6660232" cy="836712"/>
          </a:xfrm>
          <a:solidFill>
            <a:schemeClr val="tx2">
              <a:lumMod val="75000"/>
            </a:schemeClr>
          </a:solidFill>
        </p:grpSpPr>
        <p:sp>
          <p:nvSpPr>
            <p:cNvPr id="6" name="Flowchart: Process 5"/>
            <p:cNvSpPr/>
            <p:nvPr/>
          </p:nvSpPr>
          <p:spPr>
            <a:xfrm>
              <a:off x="0" y="0"/>
              <a:ext cx="5724128" cy="83671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724128" y="0"/>
              <a:ext cx="936104" cy="83671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lowchart: Process 7"/>
          <p:cNvSpPr/>
          <p:nvPr userDrawn="1"/>
        </p:nvSpPr>
        <p:spPr>
          <a:xfrm>
            <a:off x="0" y="4786313"/>
            <a:ext cx="9144000" cy="24884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6" y="4731544"/>
            <a:ext cx="1152525" cy="273844"/>
          </a:xfrm>
        </p:spPr>
        <p:txBody>
          <a:bodyPr/>
          <a:lstStyle>
            <a:lvl1pPr>
              <a:defRPr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r>
              <a:rPr lang="en-GB" kern="1200">
                <a:solidFill>
                  <a:srgbClr val="1F497D">
                    <a:lumMod val="75000"/>
                  </a:srgbClr>
                </a:solidFill>
                <a:ea typeface="+mn-ea"/>
              </a:rPr>
              <a:t>www.etive.org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r>
              <a:rPr lang="en-GB" kern="1200">
                <a:solidFill>
                  <a:srgbClr val="1F497D">
                    <a:lumMod val="75000"/>
                  </a:srgbClr>
                </a:solidFill>
                <a:ea typeface="+mn-ea"/>
              </a:rPr>
              <a:t>Connecting people to homes and services</a:t>
            </a:r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B5EC1CD-514D-4A60-B8DF-F185897AE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87" y="178468"/>
            <a:ext cx="1315212" cy="3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ive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b\Dropbox\Etive Internal Only S_M\Marketing\logos\Etive Logos\etive_logosmall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86916"/>
            <a:ext cx="11779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/>
          <p:nvPr userDrawn="1"/>
        </p:nvGrpSpPr>
        <p:grpSpPr>
          <a:xfrm>
            <a:off x="0" y="87474"/>
            <a:ext cx="6444208" cy="465516"/>
            <a:chOff x="0" y="0"/>
            <a:chExt cx="6660232" cy="836712"/>
          </a:xfrm>
          <a:solidFill>
            <a:srgbClr val="00AEEF"/>
          </a:solidFill>
        </p:grpSpPr>
        <p:sp>
          <p:nvSpPr>
            <p:cNvPr id="6" name="Flowchart: Process 5"/>
            <p:cNvSpPr/>
            <p:nvPr/>
          </p:nvSpPr>
          <p:spPr>
            <a:xfrm>
              <a:off x="0" y="0"/>
              <a:ext cx="5724128" cy="83671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724128" y="0"/>
              <a:ext cx="936104" cy="83671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</p:grpSp>
      <p:sp>
        <p:nvSpPr>
          <p:cNvPr id="8" name="Flowchart: Process 7"/>
          <p:cNvSpPr/>
          <p:nvPr userDrawn="1"/>
        </p:nvSpPr>
        <p:spPr>
          <a:xfrm>
            <a:off x="0" y="4786313"/>
            <a:ext cx="9144000" cy="248841"/>
          </a:xfrm>
          <a:prstGeom prst="flowChartProcess">
            <a:avLst/>
          </a:prstGeom>
          <a:solidFill>
            <a:srgbClr val="8B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99" y="846000"/>
            <a:ext cx="8177283" cy="38594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6" y="4731544"/>
            <a:ext cx="1152525" cy="273844"/>
          </a:xfrm>
        </p:spPr>
        <p:txBody>
          <a:bodyPr/>
          <a:lstStyle>
            <a:lvl1pPr>
              <a:defRPr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www.etive.org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Connecting people to homes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7398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ive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ob\Dropbox\Etive Internal Only S_M\Marketing\logos\Etive Logos\etive_logosmall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86916"/>
            <a:ext cx="11779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/>
          <p:nvPr userDrawn="1"/>
        </p:nvGrpSpPr>
        <p:grpSpPr>
          <a:xfrm>
            <a:off x="0" y="87474"/>
            <a:ext cx="6444208" cy="465516"/>
            <a:chOff x="0" y="0"/>
            <a:chExt cx="6660232" cy="836712"/>
          </a:xfrm>
          <a:solidFill>
            <a:srgbClr val="00AEEF"/>
          </a:solidFill>
        </p:grpSpPr>
        <p:sp>
          <p:nvSpPr>
            <p:cNvPr id="6" name="Flowchart: Process 5"/>
            <p:cNvSpPr/>
            <p:nvPr/>
          </p:nvSpPr>
          <p:spPr>
            <a:xfrm>
              <a:off x="0" y="0"/>
              <a:ext cx="5724128" cy="83671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724128" y="0"/>
              <a:ext cx="936104" cy="836712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50" dirty="0"/>
            </a:p>
          </p:txBody>
        </p:sp>
      </p:grpSp>
      <p:sp>
        <p:nvSpPr>
          <p:cNvPr id="8" name="Flowchart: Process 7"/>
          <p:cNvSpPr/>
          <p:nvPr userDrawn="1"/>
        </p:nvSpPr>
        <p:spPr>
          <a:xfrm>
            <a:off x="0" y="4786313"/>
            <a:ext cx="9144000" cy="248841"/>
          </a:xfrm>
          <a:prstGeom prst="flowChartProcess">
            <a:avLst/>
          </a:prstGeom>
          <a:solidFill>
            <a:srgbClr val="8B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99" y="846000"/>
            <a:ext cx="8177283" cy="38594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6" y="4731544"/>
            <a:ext cx="1152525" cy="273844"/>
          </a:xfrm>
        </p:spPr>
        <p:txBody>
          <a:bodyPr/>
          <a:lstStyle>
            <a:lvl1pPr>
              <a:defRPr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www.etive.org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Connecting people to homes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03084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CC32-21D9-4ECC-B4B2-A022F8C4A76A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63C1D-A893-4D79-BEB3-FC0E882672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31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C569-C12D-4F51-A02B-EA4986B996D3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2F5CC-1AE5-44C6-AEAD-BC75E91C61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7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F1EB-ECC8-4748-AD28-AA3A0B81850D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DE86-6822-49D1-85F2-1CC56F27C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134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7B8C-F027-4A22-96F8-F2E25D3E8D93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8D10-3C32-4A9E-9FBF-BBACC22359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00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BD87-E471-41EA-9EA1-D4D9CB728604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B3B3-6524-485E-AA7C-D0E82E8F0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859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62DC-CA67-4599-B0F0-E1F93B440248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5276-F351-4EF3-AFE4-C5F6FA2663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33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3580-895D-406D-9F1F-45946C56EC78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B567F-8C11-4272-AF83-2391DF828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8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A1664-AF62-40F7-96E5-11EECD95BFB1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7C1DB8-4DDF-4C3A-B105-9A05F2040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8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A1664-AF62-40F7-96E5-11EECD95BFB1}" type="datetimeFigureOut">
              <a:rPr lang="en-GB"/>
              <a:pPr>
                <a:defRPr/>
              </a:pPr>
              <a:t>04/05/2018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7C1DB8-4DDF-4C3A-B105-9A05F2040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9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GB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Together, connected people</a:t>
            </a:r>
          </a:p>
        </p:txBody>
      </p:sp>
      <p:sp>
        <p:nvSpPr>
          <p:cNvPr id="3076" name="AutoShape 6" descr="Hom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15D7F-7A0B-4887-9852-62C30151369C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510" y="917996"/>
            <a:ext cx="5022558" cy="375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Using Verify for Local Authority Multi Service Portals (Alpha Project)</a:t>
            </a:r>
          </a:p>
          <a:p>
            <a:pPr algn="ctr"/>
            <a:endParaRPr lang="en-US" sz="27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TechUK/OIX industry consultation </a:t>
            </a:r>
          </a:p>
          <a:p>
            <a:pPr algn="ctr"/>
            <a:endParaRPr lang="en-GB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325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User Interface and Design</a:t>
            </a:r>
            <a:endParaRPr lang="en-US" sz="2325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14 March 2018</a:t>
            </a:r>
          </a:p>
          <a:p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00" y="120254"/>
            <a:ext cx="37314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i="1" dirty="0">
                <a:solidFill>
                  <a:schemeClr val="bg1"/>
                </a:solidFill>
                <a:latin typeface="Calibri" charset="0"/>
              </a:rPr>
              <a:t>Etive OIX project</a:t>
            </a:r>
          </a:p>
        </p:txBody>
      </p:sp>
    </p:spTree>
    <p:extLst>
      <p:ext uri="{BB962C8B-B14F-4D97-AF65-F5344CB8AC3E}">
        <p14:creationId xmlns:p14="http://schemas.microsoft.com/office/powerpoint/2010/main" val="207566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Any interaction will either add to or deplete a user’s reserves</a:t>
            </a:r>
            <a:endParaRPr b="1" dirty="0">
              <a:solidFill>
                <a:schemeClr val="dk1"/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dk1"/>
                </a:solidFill>
              </a:rPr>
              <a:t>When it runs out, people will give up or find another way to achieve their goal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Users tend not to stop at the point where they experienced a problem, but where they finally decide enough is enough.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We need to think about how we can add to reserves of goodwill, as well as how we deplete them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70B86-85C7-3448-9FC3-11A521287A33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Goodwill is a limited resource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2D5B1-6DAB-497D-9279-53E71716FF09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It’s not being lazy, it’s the most efficient approach in most cases.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Interaction tends to be a richer source of information on how a system behaves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There’s no point reading about issues that may not happen</a:t>
            </a:r>
            <a:endParaRPr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Early in the interaction, no one expects it to go wrong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Provide information in small, relevant chunks,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at the point where it’s needed.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99FC6-0971-2844-87D4-8FE3CEFEA4B1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Most people don’t read that much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8E7F-1040-40C6-8072-743077ABF59D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The interesting question is whether we ask our users to deal with it or whether we do the hard work ourselves.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In almost all cases we get better outcomes when we deal with it ourselves, as our developers are more motivated and we have better quality control.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Look for opportunities to take complexity away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from users and handle it ourselves.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02C67B-2396-304A-9F09-FBC6C19307D1}"/>
              </a:ext>
            </a:extLst>
          </p:cNvPr>
          <p:cNvSpPr/>
          <p:nvPr/>
        </p:nvSpPr>
        <p:spPr>
          <a:xfrm>
            <a:off x="147600" y="118800"/>
            <a:ext cx="58019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Any interaction has an irreducible level of complexity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D7144-93A0-43CE-B675-2563B9098FE1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C65034-693E-FE4D-912B-05777FCA3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1" name="Shape 191"/>
          <p:cNvSpPr txBox="1">
            <a:spLocks noGrp="1"/>
          </p:cNvSpPr>
          <p:nvPr>
            <p:ph type="title" idx="4294967295"/>
          </p:nvPr>
        </p:nvSpPr>
        <p:spPr>
          <a:xfrm>
            <a:off x="0" y="2151063"/>
            <a:ext cx="875665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2">
                    <a:lumMod val="75000"/>
                  </a:schemeClr>
                </a:solidFill>
              </a:rPr>
              <a:t>Opportunities</a:t>
            </a:r>
            <a:endParaRPr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829EB-AB93-034C-B8EB-26C97BC0D653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Opportunities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2CA7A-BB0F-4552-BF16-A6F1368BD711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So far, the Verify federation has struggled to deliver immediate benefit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There is considerable opportunity here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Some interactions are starting to demonstrate this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055274-1D4A-8C4E-8F27-CF88C4EFD4C8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Immediate benefit is what counts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951EC-B8A0-4A82-840E-AD7F91A63EF1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Using identity as a means to enhance the way we deliver services, means: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b="1" dirty="0">
                <a:solidFill>
                  <a:schemeClr val="tx2">
                    <a:lumMod val="75000"/>
                  </a:schemeClr>
                </a:solidFill>
              </a:rPr>
              <a:t>Everyone can get the job done, regardless of the effectiveness of our backend</a:t>
            </a:r>
          </a:p>
          <a:p>
            <a:pPr marL="45720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400" b="1" dirty="0">
                <a:solidFill>
                  <a:schemeClr val="tx2">
                    <a:lumMod val="75000"/>
                  </a:schemeClr>
                </a:solidFill>
              </a:rPr>
              <a:t>Users are motivated to achieve immediate benefits</a:t>
            </a:r>
            <a:endParaRPr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1E7A3-485C-7B47-9296-345DC0EBA288}"/>
              </a:ext>
            </a:extLst>
          </p:cNvPr>
          <p:cNvSpPr/>
          <p:nvPr/>
        </p:nvSpPr>
        <p:spPr>
          <a:xfrm>
            <a:off x="147600" y="118800"/>
            <a:ext cx="5790062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Identity verification shouldn’t be a barrier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58008-1440-45B1-BCC1-D632315459C8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Although users focus ruthlessly on getting the job done, there are opportunities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Once the task is completed, stress levels drop presenting various opportunities: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Visual processing becomes less focused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Working memory improves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Ability to encode long term memory and to learn improves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They become more open to taking on additional tasks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17DD6-6570-6441-BB06-9F8C329B8405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Opportunities for new tasks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99434-2B44-4462-987E-9DA01AD4772C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Use cases vs ‘jobs to be done’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81BD30F-9F12-F949-A61F-F150B033B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4CAF3-A7E7-497B-80A8-DBD10E69971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1" dirty="0">
                <a:solidFill>
                  <a:schemeClr val="dk1"/>
                </a:solidFill>
              </a:rPr>
              <a:t>Focus on the jobs users want to achieve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b="1" dirty="0">
              <a:solidFill>
                <a:schemeClr val="dk1"/>
              </a:solidFill>
            </a:endParaRP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1" dirty="0">
                <a:solidFill>
                  <a:schemeClr val="dk1"/>
                </a:solidFill>
              </a:rPr>
              <a:t>“Complete your LOA2 registration when we have more data” as a solution to:</a:t>
            </a:r>
          </a:p>
          <a:p>
            <a:pPr marL="1143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b="1" dirty="0">
              <a:solidFill>
                <a:schemeClr val="dk1"/>
              </a:solidFill>
            </a:endParaRPr>
          </a:p>
          <a:p>
            <a:pPr marL="5715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400" b="1" dirty="0">
                <a:solidFill>
                  <a:schemeClr val="dk1"/>
                </a:solidFill>
              </a:rPr>
              <a:t>Use case: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Registering for LOA2 identity account. </a:t>
            </a:r>
          </a:p>
          <a:p>
            <a:pPr marL="5715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400" b="1" dirty="0">
                <a:solidFill>
                  <a:schemeClr val="dk1"/>
                </a:solidFill>
              </a:rPr>
              <a:t>Job: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 need to submit my tax return before the deadline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D5BA6B-F8FA-2A49-9031-97C0C9D67FAA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What users could do;  what they will do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D1DFE-F3D0-40D7-B20F-52B7E3774D95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D47DF1-2C29-C349-A6EF-178567E23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Get on the Housing Register</a:t>
            </a:r>
          </a:p>
          <a:p>
            <a:pPr marL="11430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Move to another borough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E915B-E0EF-EA49-BE27-11D12E35009A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Alpha jobs to be done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3A262-90B0-4E89-A039-5A3F1F6412F2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  <p:extLst>
      <p:ext uri="{BB962C8B-B14F-4D97-AF65-F5344CB8AC3E}">
        <p14:creationId xmlns:p14="http://schemas.microsoft.com/office/powerpoint/2010/main" val="76030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46" y="118800"/>
            <a:ext cx="3672036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950" b="1" i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6D8784-B067-418E-890C-593CD46BCD7E}"/>
              </a:ext>
            </a:extLst>
          </p:cNvPr>
          <p:cNvSpPr txBox="1">
            <a:spLocks/>
          </p:cNvSpPr>
          <p:nvPr/>
        </p:nvSpPr>
        <p:spPr bwMode="auto">
          <a:xfrm>
            <a:off x="1392864" y="561856"/>
            <a:ext cx="6264696" cy="37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9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64374"/>
              </p:ext>
            </p:extLst>
          </p:nvPr>
        </p:nvGraphicFramePr>
        <p:xfrm>
          <a:off x="1392864" y="1020687"/>
          <a:ext cx="6527174" cy="357961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6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44">
                <a:tc>
                  <a:txBody>
                    <a:bodyPr/>
                    <a:lstStyle/>
                    <a:p>
                      <a:r>
                        <a:rPr lang="en-US" sz="1800" b="1" dirty="0"/>
                        <a:t>10:00 – 10:30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Introduction to the UI challenge </a:t>
                      </a:r>
                      <a:r>
                        <a:rPr lang="en-GB" sz="1800" b="1" dirty="0"/>
                        <a:t>– Ian Litton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502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Lessons from Verify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“Jobs to be done”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Pre-registration and flows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02">
                <a:tc>
                  <a:txBody>
                    <a:bodyPr/>
                    <a:lstStyle/>
                    <a:p>
                      <a:r>
                        <a:rPr lang="en-US" sz="1800" b="1" dirty="0"/>
                        <a:t>10:30 – 11:00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Initial mock ups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44">
                <a:tc>
                  <a:txBody>
                    <a:bodyPr/>
                    <a:lstStyle/>
                    <a:p>
                      <a:r>
                        <a:rPr lang="en-US" sz="1800" b="1" dirty="0"/>
                        <a:t>11:00 - 11:20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Coffee break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44">
                <a:tc>
                  <a:txBody>
                    <a:bodyPr/>
                    <a:lstStyle/>
                    <a:p>
                      <a:r>
                        <a:rPr lang="en-US" sz="1800" b="1" dirty="0"/>
                        <a:t>11:20 – 12:00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Round tables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44">
                <a:tc>
                  <a:txBody>
                    <a:bodyPr/>
                    <a:lstStyle/>
                    <a:p>
                      <a:r>
                        <a:rPr lang="en-US" sz="1800" b="1" dirty="0"/>
                        <a:t>12:00 – 12:15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Wrap up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8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502C38-6C78-7347-B019-16FEB1979AD6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Pre-</a:t>
            </a:r>
            <a:r>
              <a:rPr lang="en" sz="1950" b="1" dirty="0" err="1"/>
              <a:t>registrat</a:t>
            </a:r>
            <a:r>
              <a:rPr lang="en-GB" sz="1950" b="1" dirty="0" err="1"/>
              <a:t>io</a:t>
            </a:r>
            <a:r>
              <a:rPr lang="en" sz="1950" b="1" dirty="0"/>
              <a:t>n and flows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CECA5-544F-3441-B119-C3C6695A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27" y="590424"/>
            <a:ext cx="4084982" cy="4194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68A3F6-F2A3-446C-BD1D-2BB4882C8BDF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  <p:extLst>
      <p:ext uri="{BB962C8B-B14F-4D97-AF65-F5344CB8AC3E}">
        <p14:creationId xmlns:p14="http://schemas.microsoft.com/office/powerpoint/2010/main" val="138547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5B016-7103-FC4B-BF7C-46717993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5" y="79514"/>
            <a:ext cx="6724973" cy="50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F74FE-9F92-4E40-8FB5-5922AE15B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Have created straw man screens</a:t>
            </a:r>
          </a:p>
          <a:p>
            <a:pPr algn="l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Not crafted or highly designed</a:t>
            </a:r>
          </a:p>
          <a:p>
            <a:pPr algn="l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Intended to stimulate discussion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8D780-6483-4C46-BC67-2A21580B300D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950" b="1" dirty="0"/>
              <a:t>Initial mock-ups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94782-62D8-40F9-AB27-7C46AB7D1188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  <p:extLst>
      <p:ext uri="{BB962C8B-B14F-4D97-AF65-F5344CB8AC3E}">
        <p14:creationId xmlns:p14="http://schemas.microsoft.com/office/powerpoint/2010/main" val="247831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DLB Log In Screen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06B1FFE-88F4-4E40-866A-B98F742B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5" y="1167593"/>
            <a:ext cx="7232542" cy="276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verify logo">
            <a:extLst>
              <a:ext uri="{FF2B5EF4-FFF2-40B4-BE49-F238E27FC236}">
                <a16:creationId xmlns:a16="http://schemas.microsoft.com/office/drawing/2014/main" id="{335F2310-9AB8-461D-9A1D-08873872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15" y="2177615"/>
            <a:ext cx="321562" cy="1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4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DLB Registration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6B5B5-8EA4-40FF-A0A8-85B0DC77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735639"/>
            <a:ext cx="3132348" cy="3866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439E0-8B11-49B1-A71D-07F045047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90" y="728712"/>
            <a:ext cx="2774890" cy="38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6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Personal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C83B8-7513-44B4-8EBC-BBAD8980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28" y="614177"/>
            <a:ext cx="2371725" cy="38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3CF132B-FC39-4188-96A8-CEBDA917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81" y="824918"/>
            <a:ext cx="2241947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AA4000E-1828-4DD5-A003-3654D779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67" y="642861"/>
            <a:ext cx="167163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C1581-59E0-4073-9622-8D27C218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821"/>
            <a:ext cx="1922860" cy="18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21BFC6-72FD-4069-9ADC-2B23E6346E04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C9CFBE2-D1B2-4E1E-B758-C8F671CD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04" y="2674144"/>
            <a:ext cx="1585341" cy="182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75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Sample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89AB1-D6EA-48DA-9F65-4FA48BB13849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1CB68-F69E-4150-9BCC-1683267A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46" y="843558"/>
            <a:ext cx="631350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Registration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DD71C-52DC-4325-A179-ECA80DF0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29" y="630899"/>
            <a:ext cx="3569093" cy="4118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6F8BB-4F81-4481-A097-CBBEB45F7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4" y="667941"/>
            <a:ext cx="3587935" cy="40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0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664D0C-794E-4C14-8574-B4EF21DE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04" y="590550"/>
            <a:ext cx="3743325" cy="4124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F0452B-C240-46A3-85C5-88F4F3BBCD46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179298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4D955-4A0A-4BEC-8659-7AD33D733C86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Registration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7ADE5-852A-4365-9EE9-31478E41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620316"/>
            <a:ext cx="3528134" cy="407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CD69E-A3CE-46CB-B3AB-312CA6C65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25" y="620316"/>
            <a:ext cx="3696886" cy="40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685800" y="1243863"/>
            <a:ext cx="7772400" cy="30910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/>
              <a:t>Alpha is NOT:</a:t>
            </a:r>
            <a:endParaRPr b="1" dirty="0"/>
          </a:p>
          <a:p>
            <a:pPr marL="457200" lv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 b="1" dirty="0">
                <a:solidFill>
                  <a:schemeClr val="tx2">
                    <a:lumMod val="75000"/>
                  </a:schemeClr>
                </a:solidFill>
              </a:rPr>
              <a:t>Producing a fully formed UI</a:t>
            </a:r>
            <a:endParaRPr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 b="1" dirty="0">
                <a:solidFill>
                  <a:schemeClr val="tx2">
                    <a:lumMod val="75000"/>
                  </a:schemeClr>
                </a:solidFill>
              </a:rPr>
              <a:t>Doing UX research</a:t>
            </a:r>
            <a:endParaRPr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 b="1" dirty="0">
                <a:solidFill>
                  <a:schemeClr val="tx2">
                    <a:lumMod val="75000"/>
                  </a:schemeClr>
                </a:solidFill>
              </a:rPr>
              <a:t>Considering all UI routes</a:t>
            </a:r>
            <a:endParaRPr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3000" b="1" dirty="0">
                <a:solidFill>
                  <a:schemeClr val="tx2">
                    <a:lumMod val="75000"/>
                  </a:schemeClr>
                </a:solidFill>
              </a:rPr>
              <a:t>More work to do in the Beta</a:t>
            </a:r>
            <a:br>
              <a:rPr lang="en" sz="3000" dirty="0"/>
            </a:br>
            <a:br>
              <a:rPr lang="en" sz="3000" dirty="0"/>
            </a:br>
            <a:endParaRPr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C2E79-C05F-A74F-9BEA-57D41F9C444B}"/>
              </a:ext>
            </a:extLst>
          </p:cNvPr>
          <p:cNvSpPr/>
          <p:nvPr/>
        </p:nvSpPr>
        <p:spPr>
          <a:xfrm>
            <a:off x="146247" y="118800"/>
            <a:ext cx="3672036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950" b="1" i="1" dirty="0">
                <a:solidFill>
                  <a:schemeClr val="bg1"/>
                </a:solidFill>
              </a:rPr>
              <a:t>UI Challenge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0CB93-693B-4CC2-BAF7-E27FD851BEC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4C5EA6-5274-4105-A316-C1B16BF5F09C}"/>
              </a:ext>
            </a:extLst>
          </p:cNvPr>
          <p:cNvGrpSpPr/>
          <p:nvPr/>
        </p:nvGrpSpPr>
        <p:grpSpPr>
          <a:xfrm>
            <a:off x="975645" y="825691"/>
            <a:ext cx="5831556" cy="3755739"/>
            <a:chOff x="0" y="0"/>
            <a:chExt cx="5374004" cy="3724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622A6D-FFE8-46E4-A4E0-B08606DC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" y="28575"/>
              <a:ext cx="1114286" cy="15619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0B1D1C-6361-4BE7-9501-F5375B37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500" y="28575"/>
              <a:ext cx="1123810" cy="15238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FF66E3-CECF-4BAF-A26F-5A7E050D2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124075"/>
              <a:ext cx="1142857" cy="15714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D577D-CF5E-485D-8908-F23C97A2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8425" y="9525"/>
              <a:ext cx="1123810" cy="15428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742CA0-1D71-4DA0-A1CA-844ABB687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5750" y="2152650"/>
              <a:ext cx="1123810" cy="15428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E62F44-2C2A-4A02-900A-02FD04E4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0350" y="2143125"/>
              <a:ext cx="1114286" cy="1580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3FB9CC-8623-45AF-A74B-626D658C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3375" y="0"/>
              <a:ext cx="1230629" cy="81388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B0AF58-3E86-453B-B9CA-0AD877148A49}"/>
                </a:ext>
              </a:extLst>
            </p:cNvPr>
            <p:cNvGrpSpPr/>
            <p:nvPr/>
          </p:nvGrpSpPr>
          <p:grpSpPr>
            <a:xfrm>
              <a:off x="1419225" y="2133600"/>
              <a:ext cx="1295400" cy="1581150"/>
              <a:chOff x="1419225" y="2133600"/>
              <a:chExt cx="1295400" cy="158115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610B384-C8FE-43DD-99E2-D28E8A0250FB}"/>
                  </a:ext>
                </a:extLst>
              </p:cNvPr>
              <p:cNvSpPr/>
              <p:nvPr/>
            </p:nvSpPr>
            <p:spPr>
              <a:xfrm>
                <a:off x="1419225" y="2133600"/>
                <a:ext cx="1295400" cy="158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D213DA7-7F27-41DD-AD49-1D36F3435FEC}"/>
                  </a:ext>
                </a:extLst>
              </p:cNvPr>
              <p:cNvSpPr/>
              <p:nvPr/>
            </p:nvSpPr>
            <p:spPr>
              <a:xfrm>
                <a:off x="1428751" y="2143125"/>
                <a:ext cx="1276350" cy="6953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 dirty="0"/>
              </a:p>
              <a:p>
                <a:pPr algn="l"/>
                <a:endParaRPr lang="en-GB" sz="1100" dirty="0"/>
              </a:p>
              <a:p>
                <a:pPr algn="l"/>
                <a:r>
                  <a:rPr lang="en-GB" sz="1100" b="1" dirty="0">
                    <a:solidFill>
                      <a:sysClr val="windowText" lastClr="000000"/>
                    </a:solidFill>
                  </a:rPr>
                  <a:t>Hackney Services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0AE8DD-911C-4A74-90C3-9B4F0B4EFCD3}"/>
                  </a:ext>
                </a:extLst>
              </p:cNvPr>
              <p:cNvSpPr/>
              <p:nvPr/>
            </p:nvSpPr>
            <p:spPr>
              <a:xfrm>
                <a:off x="1428750" y="2936953"/>
                <a:ext cx="1276350" cy="7239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900" b="1">
                    <a:solidFill>
                      <a:sysClr val="windowText" lastClr="000000"/>
                    </a:solidFill>
                  </a:rPr>
                  <a:t>Click here</a:t>
                </a:r>
                <a:r>
                  <a:rPr lang="en-GB" sz="900" b="1" baseline="0">
                    <a:solidFill>
                      <a:sysClr val="windowText" lastClr="000000"/>
                    </a:solidFill>
                  </a:rPr>
                  <a:t> to access </a:t>
                </a:r>
                <a:r>
                  <a:rPr lang="en-GB" sz="900" b="1" u="sng" baseline="0">
                    <a:solidFill>
                      <a:sysClr val="windowText" lastClr="000000"/>
                    </a:solidFill>
                  </a:rPr>
                  <a:t>LBTH/Hackney </a:t>
                </a:r>
                <a:r>
                  <a:rPr lang="en-GB" sz="900" b="1" baseline="0">
                    <a:solidFill>
                      <a:sysClr val="windowText" lastClr="000000"/>
                    </a:solidFill>
                  </a:rPr>
                  <a:t>and government</a:t>
                </a:r>
                <a:r>
                  <a:rPr lang="en-GB" sz="900" b="1">
                    <a:solidFill>
                      <a:sysClr val="windowText" lastClr="000000"/>
                    </a:solidFill>
                  </a:rPr>
                  <a:t> online services.</a:t>
                </a:r>
                <a:endParaRPr lang="en-GB" sz="8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435A809-D6E5-40D7-92DA-36D2AE6B1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0974" y="3088890"/>
            <a:ext cx="982375" cy="244928"/>
          </a:xfrm>
          <a:prstGeom prst="rect">
            <a:avLst/>
          </a:prstGeom>
        </p:spPr>
      </p:pic>
      <p:sp>
        <p:nvSpPr>
          <p:cNvPr id="21" name="TextBox 58">
            <a:extLst>
              <a:ext uri="{FF2B5EF4-FFF2-40B4-BE49-F238E27FC236}">
                <a16:creationId xmlns:a16="http://schemas.microsoft.com/office/drawing/2014/main" id="{CE1F6052-9FC3-430A-8864-2A8429CB1746}"/>
              </a:ext>
            </a:extLst>
          </p:cNvPr>
          <p:cNvSpPr txBox="1"/>
          <p:nvPr/>
        </p:nvSpPr>
        <p:spPr>
          <a:xfrm>
            <a:off x="5538061" y="1759528"/>
            <a:ext cx="1202871" cy="6170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>
                <a:latin typeface="Century Gothic" panose="020B0502020202020204" pitchFamily="34" charset="0"/>
              </a:rPr>
              <a:t>    Start</a:t>
            </a:r>
            <a:r>
              <a:rPr lang="en-GB" sz="800" b="1" baseline="0" dirty="0">
                <a:latin typeface="Century Gothic" panose="020B0502020202020204" pitchFamily="34" charset="0"/>
              </a:rPr>
              <a:t> sharing</a:t>
            </a:r>
          </a:p>
          <a:p>
            <a:pPr algn="ctr"/>
            <a:endParaRPr lang="en-GB" sz="800" baseline="0" dirty="0"/>
          </a:p>
          <a:p>
            <a:pPr algn="ctr"/>
            <a:endParaRPr lang="en-GB" sz="800" baseline="0" dirty="0"/>
          </a:p>
          <a:p>
            <a:r>
              <a:rPr lang="en-GB" sz="800" dirty="0"/>
              <a:t>     </a:t>
            </a:r>
            <a:r>
              <a:rPr lang="en-GB" sz="800" b="1" baseline="0" dirty="0">
                <a:latin typeface="Century Gothic" panose="020B0502020202020204" pitchFamily="34" charset="0"/>
              </a:rPr>
              <a:t>Stop sharing</a:t>
            </a:r>
            <a:endParaRPr lang="en-GB" sz="800" b="1" dirty="0">
              <a:latin typeface="Century Gothic" panose="020B0502020202020204" pitchFamily="34" charset="0"/>
            </a:endParaRPr>
          </a:p>
        </p:txBody>
      </p:sp>
      <p:grpSp>
        <p:nvGrpSpPr>
          <p:cNvPr id="22" name="Graphic 16" descr="Thumbs Up Sign">
            <a:extLst>
              <a:ext uri="{FF2B5EF4-FFF2-40B4-BE49-F238E27FC236}">
                <a16:creationId xmlns:a16="http://schemas.microsoft.com/office/drawing/2014/main" id="{977BE322-DCCB-4991-9F5D-555B6A689162}"/>
              </a:ext>
            </a:extLst>
          </p:cNvPr>
          <p:cNvGrpSpPr/>
          <p:nvPr/>
        </p:nvGrpSpPr>
        <p:grpSpPr>
          <a:xfrm>
            <a:off x="6457487" y="1759528"/>
            <a:ext cx="182120" cy="222009"/>
            <a:chOff x="74977" y="127192"/>
            <a:chExt cx="845880" cy="74145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EA7AF8-1007-471C-97A1-8891CF564B4B}"/>
                </a:ext>
              </a:extLst>
            </p:cNvPr>
            <p:cNvSpPr/>
            <p:nvPr/>
          </p:nvSpPr>
          <p:spPr>
            <a:xfrm>
              <a:off x="336051" y="127192"/>
              <a:ext cx="584806" cy="741451"/>
            </a:xfrm>
            <a:custGeom>
              <a:avLst/>
              <a:gdLst/>
              <a:ahLst/>
              <a:cxnLst/>
              <a:rect l="0" t="0" r="0" b="0"/>
              <a:pathLst>
                <a:path w="584806" h="741450">
                  <a:moveTo>
                    <a:pt x="582930" y="363627"/>
                  </a:moveTo>
                  <a:cubicBezTo>
                    <a:pt x="582930" y="329166"/>
                    <a:pt x="554734" y="300970"/>
                    <a:pt x="520272" y="300970"/>
                  </a:cubicBezTo>
                  <a:lnTo>
                    <a:pt x="321856" y="300970"/>
                  </a:lnTo>
                  <a:cubicBezTo>
                    <a:pt x="305147" y="300970"/>
                    <a:pt x="291571" y="287394"/>
                    <a:pt x="290527" y="270685"/>
                  </a:cubicBezTo>
                  <a:cubicBezTo>
                    <a:pt x="291571" y="251888"/>
                    <a:pt x="321856" y="214293"/>
                    <a:pt x="321856" y="71224"/>
                  </a:cubicBezTo>
                  <a:cubicBezTo>
                    <a:pt x="321856" y="36763"/>
                    <a:pt x="293660" y="8566"/>
                    <a:pt x="259198" y="8566"/>
                  </a:cubicBezTo>
                  <a:cubicBezTo>
                    <a:pt x="224736" y="8566"/>
                    <a:pt x="196540" y="36763"/>
                    <a:pt x="196540" y="71224"/>
                  </a:cubicBezTo>
                  <a:cubicBezTo>
                    <a:pt x="196540" y="229957"/>
                    <a:pt x="11699" y="319767"/>
                    <a:pt x="8566" y="321856"/>
                  </a:cubicBezTo>
                  <a:lnTo>
                    <a:pt x="8566" y="656031"/>
                  </a:lnTo>
                  <a:cubicBezTo>
                    <a:pt x="82712" y="656031"/>
                    <a:pt x="87933" y="739574"/>
                    <a:pt x="227869" y="739574"/>
                  </a:cubicBezTo>
                  <a:cubicBezTo>
                    <a:pt x="274862" y="739574"/>
                    <a:pt x="415842" y="739574"/>
                    <a:pt x="415842" y="739574"/>
                  </a:cubicBezTo>
                  <a:cubicBezTo>
                    <a:pt x="450304" y="739574"/>
                    <a:pt x="478500" y="711378"/>
                    <a:pt x="478500" y="676917"/>
                  </a:cubicBezTo>
                  <a:cubicBezTo>
                    <a:pt x="478500" y="660208"/>
                    <a:pt x="472234" y="645588"/>
                    <a:pt x="461791" y="635145"/>
                  </a:cubicBezTo>
                  <a:cubicBezTo>
                    <a:pt x="463880" y="635145"/>
                    <a:pt x="465969" y="635145"/>
                    <a:pt x="468057" y="635145"/>
                  </a:cubicBezTo>
                  <a:cubicBezTo>
                    <a:pt x="502519" y="635145"/>
                    <a:pt x="530715" y="606949"/>
                    <a:pt x="530715" y="572487"/>
                  </a:cubicBezTo>
                  <a:cubicBezTo>
                    <a:pt x="530715" y="555778"/>
                    <a:pt x="524449" y="540114"/>
                    <a:pt x="512962" y="528626"/>
                  </a:cubicBezTo>
                  <a:cubicBezTo>
                    <a:pt x="541158" y="522361"/>
                    <a:pt x="562044" y="497297"/>
                    <a:pt x="562044" y="468057"/>
                  </a:cubicBezTo>
                  <a:cubicBezTo>
                    <a:pt x="562044" y="450304"/>
                    <a:pt x="554734" y="433595"/>
                    <a:pt x="542202" y="422108"/>
                  </a:cubicBezTo>
                  <a:cubicBezTo>
                    <a:pt x="566221" y="413754"/>
                    <a:pt x="582930" y="390779"/>
                    <a:pt x="582930" y="363627"/>
                  </a:cubicBez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17D597-0CAB-4424-A001-966E29B54F1C}"/>
                </a:ext>
              </a:extLst>
            </p:cNvPr>
            <p:cNvSpPr/>
            <p:nvPr/>
          </p:nvSpPr>
          <p:spPr>
            <a:xfrm>
              <a:off x="74977" y="388266"/>
              <a:ext cx="208859" cy="449048"/>
            </a:xfrm>
            <a:custGeom>
              <a:avLst/>
              <a:gdLst/>
              <a:ahLst/>
              <a:cxnLst/>
              <a:rect l="0" t="0" r="0" b="0"/>
              <a:pathLst>
                <a:path w="208859" h="449047">
                  <a:moveTo>
                    <a:pt x="165211" y="8566"/>
                  </a:moveTo>
                  <a:lnTo>
                    <a:pt x="8566" y="8566"/>
                  </a:lnTo>
                  <a:lnTo>
                    <a:pt x="8566" y="447171"/>
                  </a:lnTo>
                  <a:lnTo>
                    <a:pt x="165211" y="447171"/>
                  </a:lnTo>
                  <a:cubicBezTo>
                    <a:pt x="188186" y="447171"/>
                    <a:pt x="206983" y="428374"/>
                    <a:pt x="206983" y="405399"/>
                  </a:cubicBezTo>
                  <a:lnTo>
                    <a:pt x="206983" y="50338"/>
                  </a:lnTo>
                  <a:cubicBezTo>
                    <a:pt x="206983" y="27364"/>
                    <a:pt x="188186" y="8566"/>
                    <a:pt x="165211" y="8566"/>
                  </a:cubicBez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D2FA977-2E73-4B1C-A320-6F250089416B}"/>
              </a:ext>
            </a:extLst>
          </p:cNvPr>
          <p:cNvSpPr/>
          <p:nvPr/>
        </p:nvSpPr>
        <p:spPr>
          <a:xfrm>
            <a:off x="6473204" y="2157807"/>
            <a:ext cx="166403" cy="193428"/>
          </a:xfrm>
          <a:custGeom>
            <a:avLst/>
            <a:gdLst/>
            <a:ahLst/>
            <a:cxnLst/>
            <a:rect l="0" t="0" r="0" b="0"/>
            <a:pathLst>
              <a:path w="595249" h="856323">
                <a:moveTo>
                  <a:pt x="55560" y="175654"/>
                </a:moveTo>
                <a:cubicBezTo>
                  <a:pt x="81667" y="175654"/>
                  <a:pt x="102553" y="196540"/>
                  <a:pt x="102553" y="222647"/>
                </a:cubicBezTo>
                <a:lnTo>
                  <a:pt x="102553" y="426285"/>
                </a:lnTo>
                <a:cubicBezTo>
                  <a:pt x="102553" y="431507"/>
                  <a:pt x="107775" y="436728"/>
                  <a:pt x="112996" y="436728"/>
                </a:cubicBezTo>
                <a:cubicBezTo>
                  <a:pt x="118218" y="436728"/>
                  <a:pt x="123439" y="431507"/>
                  <a:pt x="123439" y="426285"/>
                </a:cubicBezTo>
                <a:lnTo>
                  <a:pt x="123439" y="118218"/>
                </a:lnTo>
                <a:cubicBezTo>
                  <a:pt x="123439" y="92110"/>
                  <a:pt x="144325" y="71224"/>
                  <a:pt x="170433" y="71224"/>
                </a:cubicBezTo>
                <a:cubicBezTo>
                  <a:pt x="196540" y="71224"/>
                  <a:pt x="217426" y="92110"/>
                  <a:pt x="217426" y="118218"/>
                </a:cubicBezTo>
                <a:lnTo>
                  <a:pt x="217426" y="426285"/>
                </a:lnTo>
                <a:cubicBezTo>
                  <a:pt x="217426" y="431507"/>
                  <a:pt x="222647" y="436728"/>
                  <a:pt x="227869" y="436728"/>
                </a:cubicBezTo>
                <a:cubicBezTo>
                  <a:pt x="233090" y="436728"/>
                  <a:pt x="238312" y="431507"/>
                  <a:pt x="238312" y="426285"/>
                </a:cubicBezTo>
                <a:lnTo>
                  <a:pt x="238312" y="54516"/>
                </a:lnTo>
                <a:lnTo>
                  <a:pt x="238312" y="54516"/>
                </a:lnTo>
                <a:cubicBezTo>
                  <a:pt x="238312" y="29452"/>
                  <a:pt x="259198" y="8566"/>
                  <a:pt x="285305" y="8566"/>
                </a:cubicBezTo>
                <a:cubicBezTo>
                  <a:pt x="311413" y="8566"/>
                  <a:pt x="332299" y="29452"/>
                  <a:pt x="332299" y="54516"/>
                </a:cubicBezTo>
                <a:lnTo>
                  <a:pt x="332299" y="54516"/>
                </a:lnTo>
                <a:lnTo>
                  <a:pt x="332299" y="426285"/>
                </a:lnTo>
                <a:cubicBezTo>
                  <a:pt x="332299" y="431507"/>
                  <a:pt x="337520" y="436728"/>
                  <a:pt x="342742" y="436728"/>
                </a:cubicBezTo>
                <a:cubicBezTo>
                  <a:pt x="347963" y="436728"/>
                  <a:pt x="353184" y="431507"/>
                  <a:pt x="353184" y="426285"/>
                </a:cubicBezTo>
                <a:lnTo>
                  <a:pt x="353184" y="118218"/>
                </a:lnTo>
                <a:cubicBezTo>
                  <a:pt x="353184" y="92110"/>
                  <a:pt x="374070" y="71224"/>
                  <a:pt x="400178" y="71224"/>
                </a:cubicBezTo>
                <a:cubicBezTo>
                  <a:pt x="426285" y="71224"/>
                  <a:pt x="447171" y="92110"/>
                  <a:pt x="447171" y="118218"/>
                </a:cubicBezTo>
                <a:lnTo>
                  <a:pt x="447171" y="426285"/>
                </a:lnTo>
                <a:lnTo>
                  <a:pt x="447171" y="546379"/>
                </a:lnTo>
                <a:lnTo>
                  <a:pt x="489987" y="353184"/>
                </a:lnTo>
                <a:cubicBezTo>
                  <a:pt x="496253" y="324988"/>
                  <a:pt x="524449" y="307235"/>
                  <a:pt x="552645" y="313501"/>
                </a:cubicBezTo>
                <a:cubicBezTo>
                  <a:pt x="580841" y="319767"/>
                  <a:pt x="598594" y="347963"/>
                  <a:pt x="592328" y="376159"/>
                </a:cubicBezTo>
                <a:lnTo>
                  <a:pt x="529671" y="658119"/>
                </a:lnTo>
                <a:cubicBezTo>
                  <a:pt x="526538" y="668562"/>
                  <a:pt x="520272" y="679005"/>
                  <a:pt x="509829" y="687359"/>
                </a:cubicBezTo>
                <a:lnTo>
                  <a:pt x="394956" y="776125"/>
                </a:lnTo>
                <a:lnTo>
                  <a:pt x="394956" y="854447"/>
                </a:lnTo>
                <a:lnTo>
                  <a:pt x="92110" y="854447"/>
                </a:lnTo>
                <a:lnTo>
                  <a:pt x="92110" y="802232"/>
                </a:lnTo>
                <a:cubicBezTo>
                  <a:pt x="92110" y="728087"/>
                  <a:pt x="8566" y="722866"/>
                  <a:pt x="8566" y="582930"/>
                </a:cubicBezTo>
                <a:cubicBezTo>
                  <a:pt x="8566" y="577708"/>
                  <a:pt x="8566" y="222647"/>
                  <a:pt x="8566" y="222647"/>
                </a:cubicBezTo>
                <a:cubicBezTo>
                  <a:pt x="8566" y="196540"/>
                  <a:pt x="29452" y="175654"/>
                  <a:pt x="55560" y="175654"/>
                </a:cubicBezTo>
                <a:close/>
              </a:path>
            </a:pathLst>
          </a:custGeom>
          <a:solidFill>
            <a:srgbClr val="000000"/>
          </a:solidFill>
          <a:ln w="10418" cap="flat">
            <a:noFill/>
            <a:prstDash val="solid"/>
            <a:miter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15F166-41D4-4A99-A96B-CA9690A65C64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Service Dashboard</a:t>
            </a:r>
          </a:p>
        </p:txBody>
      </p:sp>
    </p:spTree>
    <p:extLst>
      <p:ext uri="{BB962C8B-B14F-4D97-AF65-F5344CB8AC3E}">
        <p14:creationId xmlns:p14="http://schemas.microsoft.com/office/powerpoint/2010/main" val="73963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09505-87EA-4DF7-B8BB-1D23A4C99290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Services linked to </a:t>
            </a:r>
            <a:r>
              <a:rPr lang="en-GB" sz="2100" b="1" i="1" kern="1200" dirty="0" err="1">
                <a:solidFill>
                  <a:prstClr val="white"/>
                </a:solidFill>
                <a:latin typeface="Calibri"/>
              </a:rPr>
              <a:t>LoAs</a:t>
            </a:r>
            <a:endParaRPr lang="en-GB" sz="2100" b="1" i="1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B9C1AE-7DF5-4B85-BD41-B7A128819B5A}"/>
              </a:ext>
            </a:extLst>
          </p:cNvPr>
          <p:cNvGrpSpPr/>
          <p:nvPr/>
        </p:nvGrpSpPr>
        <p:grpSpPr>
          <a:xfrm>
            <a:off x="323712" y="850128"/>
            <a:ext cx="3012156" cy="1859205"/>
            <a:chOff x="0" y="0"/>
            <a:chExt cx="5374004" cy="37240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47670F-4609-4E97-83A5-C4D7CFC26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" y="28575"/>
              <a:ext cx="1114286" cy="15619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BDE0F-7714-4F1D-A6F9-ACC2396EC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500" y="28575"/>
              <a:ext cx="1123810" cy="15238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F895AB-4FCD-408F-870F-8F68B5B1A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124075"/>
              <a:ext cx="1142857" cy="15714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30CF21-A994-47B7-ADD7-7875751C3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8425" y="9525"/>
              <a:ext cx="1123810" cy="15428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D39A-FD7F-41EA-8881-77D40589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5750" y="2152650"/>
              <a:ext cx="1123810" cy="15428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F29341-F142-448A-B752-C704CE92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0350" y="2143125"/>
              <a:ext cx="1114286" cy="15809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7A6EB5-25D1-4262-821F-4BD1EF4F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43375" y="0"/>
              <a:ext cx="1230629" cy="81388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5483DF-B3DE-4B98-9154-098CB71ED94E}"/>
                </a:ext>
              </a:extLst>
            </p:cNvPr>
            <p:cNvGrpSpPr/>
            <p:nvPr/>
          </p:nvGrpSpPr>
          <p:grpSpPr>
            <a:xfrm>
              <a:off x="1419225" y="2133600"/>
              <a:ext cx="1295400" cy="1581150"/>
              <a:chOff x="1419225" y="2133600"/>
              <a:chExt cx="1295400" cy="158115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45DC6C-3653-43A8-8578-9A9A344ABEAF}"/>
                  </a:ext>
                </a:extLst>
              </p:cNvPr>
              <p:cNvSpPr/>
              <p:nvPr/>
            </p:nvSpPr>
            <p:spPr>
              <a:xfrm>
                <a:off x="1419225" y="2133600"/>
                <a:ext cx="1295400" cy="158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476040-C051-42D9-9B27-C95EEB15E877}"/>
                  </a:ext>
                </a:extLst>
              </p:cNvPr>
              <p:cNvSpPr/>
              <p:nvPr/>
            </p:nvSpPr>
            <p:spPr>
              <a:xfrm>
                <a:off x="1428750" y="2143125"/>
                <a:ext cx="1276350" cy="6953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 dirty="0"/>
              </a:p>
              <a:p>
                <a:pPr algn="l"/>
                <a:r>
                  <a:rPr lang="en-GB" sz="500" b="1" dirty="0">
                    <a:solidFill>
                      <a:sysClr val="windowText" lastClr="000000"/>
                    </a:solidFill>
                  </a:rPr>
                  <a:t>Hackney Services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67021F-3494-486D-8C3A-5A31EFB65B24}"/>
                  </a:ext>
                </a:extLst>
              </p:cNvPr>
              <p:cNvSpPr/>
              <p:nvPr/>
            </p:nvSpPr>
            <p:spPr>
              <a:xfrm>
                <a:off x="1428750" y="2936953"/>
                <a:ext cx="1276350" cy="7239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400" b="1" dirty="0">
                    <a:solidFill>
                      <a:sysClr val="windowText" lastClr="000000"/>
                    </a:solidFill>
                  </a:rPr>
                  <a:t>Click here</a:t>
                </a:r>
                <a:r>
                  <a:rPr lang="en-GB" sz="400" b="1" baseline="0" dirty="0">
                    <a:solidFill>
                      <a:sysClr val="windowText" lastClr="000000"/>
                    </a:solidFill>
                  </a:rPr>
                  <a:t> to access </a:t>
                </a:r>
                <a:r>
                  <a:rPr lang="en-GB" sz="400" b="1" u="sng" baseline="0" dirty="0">
                    <a:solidFill>
                      <a:sysClr val="windowText" lastClr="000000"/>
                    </a:solidFill>
                  </a:rPr>
                  <a:t>LBTH/Hackney </a:t>
                </a:r>
                <a:r>
                  <a:rPr lang="en-GB" sz="400" b="1" baseline="0" dirty="0">
                    <a:solidFill>
                      <a:sysClr val="windowText" lastClr="000000"/>
                    </a:solidFill>
                  </a:rPr>
                  <a:t>and government</a:t>
                </a:r>
                <a:r>
                  <a:rPr lang="en-GB" sz="400" b="1" dirty="0">
                    <a:solidFill>
                      <a:sysClr val="windowText" lastClr="000000"/>
                    </a:solidFill>
                  </a:rPr>
                  <a:t> online services.</a:t>
                </a:r>
                <a:endParaRPr lang="en-GB" sz="3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981D378-3F6D-4F8C-A97E-A163C9588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424" y="1974206"/>
            <a:ext cx="399427" cy="995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DBAF28-8B65-4C73-AD81-530F6DBB24DF}"/>
              </a:ext>
            </a:extLst>
          </p:cNvPr>
          <p:cNvSpPr/>
          <p:nvPr/>
        </p:nvSpPr>
        <p:spPr>
          <a:xfrm>
            <a:off x="2646094" y="2774400"/>
            <a:ext cx="5530954" cy="1518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Services that can be done online based on your Level of Access</a:t>
            </a:r>
          </a:p>
          <a:p>
            <a:pPr algn="ctr">
              <a:lnSpc>
                <a:spcPct val="150000"/>
              </a:lnSpc>
            </a:pPr>
            <a:r>
              <a:rPr lang="en-GB" sz="2000" b="1" u="sng" dirty="0">
                <a:solidFill>
                  <a:schemeClr val="tx1"/>
                </a:solidFill>
              </a:rPr>
              <a:t>LoA0</a:t>
            </a:r>
            <a:r>
              <a:rPr lang="en-GB" sz="2000" b="1" dirty="0">
                <a:solidFill>
                  <a:schemeClr val="tx1"/>
                </a:solidFill>
              </a:rPr>
              <a:t>                         </a:t>
            </a:r>
            <a:r>
              <a:rPr lang="en-GB" sz="2000" b="1" u="sng" dirty="0">
                <a:solidFill>
                  <a:schemeClr val="tx1"/>
                </a:solidFill>
              </a:rPr>
              <a:t>LoA1</a:t>
            </a:r>
            <a:r>
              <a:rPr lang="en-GB" sz="2000" b="1" dirty="0">
                <a:solidFill>
                  <a:schemeClr val="tx1"/>
                </a:solidFill>
              </a:rPr>
              <a:t>                         </a:t>
            </a:r>
            <a:r>
              <a:rPr lang="en-GB" sz="2000" b="1" u="sng" dirty="0">
                <a:solidFill>
                  <a:schemeClr val="tx1"/>
                </a:solidFill>
              </a:rPr>
              <a:t>LoA2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       </a:t>
            </a:r>
            <a:r>
              <a:rPr lang="en-GB" sz="1600" b="1" dirty="0">
                <a:solidFill>
                  <a:schemeClr val="tx1"/>
                </a:solidFill>
              </a:rPr>
              <a:t>New bin                        Travel pass                      Council tax 				           reduction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029A16-7BF6-48C9-804B-2F901EC14C24}"/>
              </a:ext>
            </a:extLst>
          </p:cNvPr>
          <p:cNvCxnSpPr>
            <a:cxnSpLocks/>
          </p:cNvCxnSpPr>
          <p:nvPr/>
        </p:nvCxnSpPr>
        <p:spPr>
          <a:xfrm>
            <a:off x="1845273" y="1920060"/>
            <a:ext cx="6168687" cy="84865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09597B-0A14-4569-B067-582681F8A94B}"/>
              </a:ext>
            </a:extLst>
          </p:cNvPr>
          <p:cNvCxnSpPr>
            <a:cxnSpLocks/>
          </p:cNvCxnSpPr>
          <p:nvPr/>
        </p:nvCxnSpPr>
        <p:spPr>
          <a:xfrm>
            <a:off x="1151471" y="1926323"/>
            <a:ext cx="1494623" cy="84239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297EBF-D834-406A-81C7-76F94ECA1238}"/>
              </a:ext>
            </a:extLst>
          </p:cNvPr>
          <p:cNvCxnSpPr>
            <a:cxnSpLocks/>
          </p:cNvCxnSpPr>
          <p:nvPr/>
        </p:nvCxnSpPr>
        <p:spPr>
          <a:xfrm>
            <a:off x="1109919" y="2677770"/>
            <a:ext cx="1536175" cy="101854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6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09505-87EA-4DF7-B8BB-1D23A4C99290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 err="1">
                <a:solidFill>
                  <a:prstClr val="white"/>
                </a:solidFill>
                <a:latin typeface="Calibri"/>
              </a:rPr>
              <a:t>LoA</a:t>
            </a: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97307-FB48-4A16-A96E-98640F8A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55" y="595313"/>
            <a:ext cx="4303552" cy="4114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B1E1B7-9EA2-4A4B-B3A5-D19A2425C8AF}"/>
              </a:ext>
            </a:extLst>
          </p:cNvPr>
          <p:cNvSpPr/>
          <p:nvPr/>
        </p:nvSpPr>
        <p:spPr>
          <a:xfrm>
            <a:off x="5909733" y="1016000"/>
            <a:ext cx="2870200" cy="2726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For bin collection confirmation of resident and address. </a:t>
            </a:r>
          </a:p>
          <a:p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Service request can be sent off from the DLB.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5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09505-87EA-4DF7-B8BB-1D23A4C99290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 err="1">
                <a:solidFill>
                  <a:prstClr val="white"/>
                </a:solidFill>
                <a:latin typeface="Calibri"/>
              </a:rPr>
              <a:t>LoA</a:t>
            </a: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20F4F-9700-4481-BE50-3D28F0D1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54" y="675746"/>
            <a:ext cx="3655956" cy="395393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E2309C-DA45-401D-B532-2CEE23F45B41}"/>
              </a:ext>
            </a:extLst>
          </p:cNvPr>
          <p:cNvSpPr/>
          <p:nvPr/>
        </p:nvSpPr>
        <p:spPr>
          <a:xfrm>
            <a:off x="5770179" y="2317347"/>
            <a:ext cx="3049516" cy="57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</a:rPr>
              <a:t>7 page form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269388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B9EBE9-8330-4092-935B-6AA3A70D4D5E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kern="12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www.digitallogbook.org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09505-87EA-4DF7-B8BB-1D23A4C99290}"/>
              </a:ext>
            </a:extLst>
          </p:cNvPr>
          <p:cNvSpPr/>
          <p:nvPr/>
        </p:nvSpPr>
        <p:spPr>
          <a:xfrm>
            <a:off x="1223962" y="141685"/>
            <a:ext cx="3995738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100" b="1" i="1" kern="1200" dirty="0" err="1">
                <a:solidFill>
                  <a:prstClr val="white"/>
                </a:solidFill>
                <a:latin typeface="Calibri"/>
              </a:rPr>
              <a:t>LoA</a:t>
            </a:r>
            <a:r>
              <a:rPr lang="en-GB" sz="2100" b="1" i="1" kern="1200" dirty="0">
                <a:solidFill>
                  <a:prstClr val="white"/>
                </a:solidFill>
                <a:latin typeface="Calibri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1EDA-E5B6-49F9-BF01-437F7440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06" y="1086380"/>
            <a:ext cx="4579851" cy="34206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E1CDF-F4A4-4410-89BD-5B9DFCA0C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3" y="577850"/>
            <a:ext cx="4078907" cy="345281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6488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F74FE-9F92-4E40-8FB5-5922AE15B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99" y="2312276"/>
            <a:ext cx="8177283" cy="472965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Round Tables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8D780-6483-4C46-BC67-2A21580B300D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94782-62D8-40F9-AB27-7C46AB7D1188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  <p:extLst>
      <p:ext uri="{BB962C8B-B14F-4D97-AF65-F5344CB8AC3E}">
        <p14:creationId xmlns:p14="http://schemas.microsoft.com/office/powerpoint/2010/main" val="382080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576469" y="792750"/>
            <a:ext cx="7772400" cy="2526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Project UI Workshop </a:t>
            </a:r>
            <a:br>
              <a:rPr lang="en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Led by Pete Gale (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pete@idresearch.co.uk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BBAD9-1BA5-1A4F-835C-B2BA2413D561}"/>
              </a:ext>
            </a:extLst>
          </p:cNvPr>
          <p:cNvSpPr/>
          <p:nvPr/>
        </p:nvSpPr>
        <p:spPr>
          <a:xfrm>
            <a:off x="147600" y="118800"/>
            <a:ext cx="3672036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950" b="1" i="1" dirty="0">
                <a:solidFill>
                  <a:schemeClr val="bg1"/>
                </a:solidFill>
              </a:rPr>
              <a:t>Lessons from GOV.UK Verify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5AA5F-4B88-40B2-8ADC-06829859D915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CD7BF5-8434-4842-B7A6-4275C82AA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200" b="1" dirty="0">
                <a:solidFill>
                  <a:schemeClr val="dk1"/>
                </a:solidFill>
              </a:rPr>
              <a:t>In almost all cases, users are trying to complete a specific job.</a:t>
            </a:r>
          </a:p>
          <a:p>
            <a:pPr marL="596900" lv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GB" sz="2200" b="1" dirty="0">
                <a:solidFill>
                  <a:schemeClr val="dk1"/>
                </a:solidFill>
              </a:rPr>
              <a:t>That job is almost never identity verification</a:t>
            </a:r>
          </a:p>
          <a:p>
            <a:pPr marL="114300"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sz="2200" b="1" dirty="0">
                <a:solidFill>
                  <a:schemeClr val="dk1"/>
                </a:solidFill>
              </a:rPr>
              <a:t>This makes people more critical of the interaction</a:t>
            </a:r>
          </a:p>
          <a:p>
            <a:pPr marL="59690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GB" sz="2200" b="1" dirty="0">
                <a:solidFill>
                  <a:schemeClr val="dk1"/>
                </a:solidFill>
              </a:rPr>
              <a:t>Users tend to see identity verification as unwanted additional effort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en-GB" sz="2200" b="1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Those who see verification as an enhancement to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the job they’re doing, are more likely to persist.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DE77E-180B-B541-974F-0E9515583F39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People do things to get the job done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F2C3F-F0A1-4518-ABC2-70B50303595C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  <p:extLst>
      <p:ext uri="{BB962C8B-B14F-4D97-AF65-F5344CB8AC3E}">
        <p14:creationId xmlns:p14="http://schemas.microsoft.com/office/powerpoint/2010/main" val="396173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200" b="1" dirty="0">
                <a:solidFill>
                  <a:schemeClr val="dk1"/>
                </a:solidFill>
              </a:rPr>
              <a:t>Most jobs we see users trying to achieve have a specific deadline</a:t>
            </a:r>
            <a:endParaRPr sz="2200" b="1" dirty="0">
              <a:solidFill>
                <a:schemeClr val="dk1"/>
              </a:solidFill>
            </a:endParaRPr>
          </a:p>
          <a:p>
            <a:pPr marL="59690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sz="2200" b="1" dirty="0">
                <a:solidFill>
                  <a:schemeClr val="dk1"/>
                </a:solidFill>
              </a:rPr>
              <a:t>In many cases, users will be </a:t>
            </a:r>
            <a:r>
              <a:rPr lang="en" sz="2200" b="1" dirty="0" err="1">
                <a:solidFill>
                  <a:schemeClr val="dk1"/>
                </a:solidFill>
              </a:rPr>
              <a:t>penalised</a:t>
            </a:r>
            <a:r>
              <a:rPr lang="en" sz="2200" b="1" dirty="0">
                <a:solidFill>
                  <a:schemeClr val="dk1"/>
                </a:solidFill>
              </a:rPr>
              <a:t> for missing deadlines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" sz="2200" b="1" dirty="0">
              <a:solidFill>
                <a:schemeClr val="dk1"/>
              </a:solidFill>
            </a:endParaRPr>
          </a:p>
          <a:p>
            <a:pPr marL="1143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2200" b="1" dirty="0">
                <a:solidFill>
                  <a:schemeClr val="dk1"/>
                </a:solidFill>
              </a:rPr>
              <a:t>For many users, ‘try again later’ is not a realistic option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We need to consider how anyone can complete their task now, regardless of the outcome of verification.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44EBF-F6EA-1A41-9E9A-7704FCBACFE5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Jobs are  time constrained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3103C-D385-44B1-A5DE-D4DDEF1E4055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The perceived value of a reward decreases with the delay in receiving it.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dk1"/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dk1"/>
                </a:solidFill>
              </a:rPr>
              <a:t>This effect known as ‘delay discounting’ is a fundamental of human psychology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We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need to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 prioritise delivering immediate value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59BBD-A252-D547-B063-D2ECC61E4142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Delayed rewards don’t work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8F4AC-D609-4192-B776-E7081D41E4FC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Users don’t always need to understand the system, but they need a good model for what’s happening (e.g. it’s like your basket when you’re shopping)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Deviations from the user’s model will be ignored, misinterpreted, interpreted as error, or just lead to confusion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Consider the different ways that users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might interpret what’s happening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BC334-FE26-3341-8F39-5BDE56E77CBA}"/>
              </a:ext>
            </a:extLst>
          </p:cNvPr>
          <p:cNvSpPr/>
          <p:nvPr/>
        </p:nvSpPr>
        <p:spPr>
          <a:xfrm>
            <a:off x="147600" y="118800"/>
            <a:ext cx="61581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00" b="1" dirty="0"/>
              <a:t>Users do better with a good model for what’s happening</a:t>
            </a:r>
            <a:endParaRPr lang="en-GB" sz="19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D05C8-7763-4567-B511-0EF14F3F7D13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Most users apply the model of a conventional website registration processes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The presence of third parties disrupts this model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b="1" dirty="0">
              <a:solidFill>
                <a:schemeClr val="dk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b="1" dirty="0">
                <a:solidFill>
                  <a:schemeClr val="dk1"/>
                </a:solidFill>
              </a:rPr>
              <a:t>Requests for additional identity sources disrupts this model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>
                    <a:lumMod val="75000"/>
                  </a:schemeClr>
                </a:solidFill>
              </a:rPr>
              <a:t>Avoid concepts that add further novelty or complexity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4A8F32-B4B3-C449-BC20-D712274C2BC8}"/>
              </a:ext>
            </a:extLst>
          </p:cNvPr>
          <p:cNvSpPr/>
          <p:nvPr/>
        </p:nvSpPr>
        <p:spPr>
          <a:xfrm>
            <a:off x="147600" y="118800"/>
            <a:ext cx="438599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" sz="1950" b="1" dirty="0"/>
              <a:t>Federated identity is poorly understood</a:t>
            </a:r>
            <a:endParaRPr lang="en-GB" sz="195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419DC-A5C4-4C1E-BE6F-49023B115910}"/>
              </a:ext>
            </a:extLst>
          </p:cNvPr>
          <p:cNvSpPr/>
          <p:nvPr/>
        </p:nvSpPr>
        <p:spPr>
          <a:xfrm>
            <a:off x="1277541" y="4839891"/>
            <a:ext cx="6642497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schemeClr val="tx2">
                    <a:lumMod val="75000"/>
                  </a:schemeClr>
                </a:solidFill>
              </a:rPr>
              <a:t>Digital by choice                                                                                            www.digitallogbook.org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ive template" id="{197B2BAE-6152-F84A-9915-ED1F4E09956B}" vid="{8FDFED84-C88A-FE4B-9744-3A2ECDAEFB7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2086</Words>
  <Application>Microsoft Office PowerPoint</Application>
  <PresentationFormat>On-screen Show (16:9)</PresentationFormat>
  <Paragraphs>275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Cabin</vt:lpstr>
      <vt:lpstr>Calibri</vt:lpstr>
      <vt:lpstr>Century Gothic</vt:lpstr>
      <vt:lpstr>Courier New</vt:lpstr>
      <vt:lpstr>Helvetica Neue</vt:lpstr>
      <vt:lpstr>Office Theme</vt:lpstr>
      <vt:lpstr>1_Office Theme</vt:lpstr>
      <vt:lpstr>PowerPoint Presentation</vt:lpstr>
      <vt:lpstr>PowerPoint Presentation</vt:lpstr>
      <vt:lpstr>Alpha is NOT: Producing a fully formed UI Doing UX research Considering all UI routes More work to do in the Beta  </vt:lpstr>
      <vt:lpstr>Project UI Workshop   Led by Pete Gale (pete@idresearch.co.uk)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</vt:lpstr>
      <vt:lpstr>PowerPoint Presentation</vt:lpstr>
      <vt:lpstr>PowerPoint Presentation</vt:lpstr>
      <vt:lpstr>PowerPoint Presentation</vt:lpstr>
      <vt:lpstr>Use cases vs ‘jobs to be done’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Etive / OIX User experience workshop  Pete Gale</dc:title>
  <dc:creator>Stuart Young</dc:creator>
  <cp:lastModifiedBy>Stuart Young</cp:lastModifiedBy>
  <cp:revision>33</cp:revision>
  <dcterms:modified xsi:type="dcterms:W3CDTF">2018-05-04T08:45:03Z</dcterms:modified>
</cp:coreProperties>
</file>